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5" r:id="rId4"/>
    <p:sldId id="266" r:id="rId5"/>
    <p:sldId id="261" r:id="rId6"/>
    <p:sldId id="268" r:id="rId7"/>
    <p:sldId id="257" r:id="rId8"/>
    <p:sldId id="262" r:id="rId9"/>
    <p:sldId id="267" r:id="rId10"/>
    <p:sldId id="264" r:id="rId11"/>
    <p:sldId id="269" r:id="rId12"/>
    <p:sldId id="270" r:id="rId13"/>
  </p:sldIdLst>
  <p:sldSz cx="6858000" cy="9906000" type="A4"/>
  <p:notesSz cx="666273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682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 txBox="1">
            <a:spLocks noGrp="1"/>
          </p:cNvSpPr>
          <p:nvPr>
            <p:ph type="hdr" sz="quarter"/>
          </p:nvPr>
        </p:nvSpPr>
        <p:spPr>
          <a:xfrm>
            <a:off x="1" y="1"/>
            <a:ext cx="2887181" cy="496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4746" tIns="47364" rIns="94746" bIns="47364" anchor="t" anchorCtr="0" compatLnSpc="1"/>
          <a:lstStyle>
            <a:lvl1pPr marL="0" marR="0" lvl="0" indent="0" algn="l" defTabSz="97703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/>
          <p:cNvSpPr txBox="1">
            <a:spLocks noGrp="1"/>
          </p:cNvSpPr>
          <p:nvPr>
            <p:ph type="dt" idx="1"/>
          </p:nvPr>
        </p:nvSpPr>
        <p:spPr>
          <a:xfrm>
            <a:off x="3774004" y="1"/>
            <a:ext cx="2887181" cy="496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4746" tIns="47364" rIns="94746" bIns="47364" anchor="t" anchorCtr="0" compatLnSpc="1"/>
          <a:lstStyle>
            <a:lvl1pPr marL="0" marR="0" lvl="0" indent="0" algn="r" defTabSz="97703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F961B28-1630-4AFA-B1C0-71204284B262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044700" y="746125"/>
            <a:ext cx="2573338" cy="3721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/>
          <p:cNvSpPr txBox="1">
            <a:spLocks noGrp="1"/>
          </p:cNvSpPr>
          <p:nvPr>
            <p:ph type="body" sz="quarter" idx="3"/>
          </p:nvPr>
        </p:nvSpPr>
        <p:spPr>
          <a:xfrm>
            <a:off x="666279" y="4715157"/>
            <a:ext cx="5330182" cy="4466981"/>
          </a:xfrm>
          <a:prstGeom prst="rect">
            <a:avLst/>
          </a:prstGeom>
          <a:noFill/>
          <a:ln>
            <a:noFill/>
          </a:ln>
        </p:spPr>
        <p:txBody>
          <a:bodyPr vert="horz" wrap="square" lIns="94746" tIns="47364" rIns="94746" bIns="47364" anchor="t" anchorCtr="0" compatLnSpc="1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 txBox="1">
            <a:spLocks noGrp="1"/>
          </p:cNvSpPr>
          <p:nvPr>
            <p:ph type="ftr" sz="quarter" idx="4"/>
          </p:nvPr>
        </p:nvSpPr>
        <p:spPr>
          <a:xfrm>
            <a:off x="1" y="9428581"/>
            <a:ext cx="2887181" cy="496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4746" tIns="47364" rIns="94746" bIns="47364" anchor="b" anchorCtr="0" compatLnSpc="1"/>
          <a:lstStyle>
            <a:lvl1pPr marL="0" marR="0" lvl="0" indent="0" algn="l" defTabSz="97703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/>
          <p:cNvSpPr txBox="1">
            <a:spLocks noGrp="1"/>
          </p:cNvSpPr>
          <p:nvPr>
            <p:ph type="sldNum" sz="quarter" idx="5"/>
          </p:nvPr>
        </p:nvSpPr>
        <p:spPr>
          <a:xfrm>
            <a:off x="3774004" y="9428581"/>
            <a:ext cx="2887181" cy="496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4746" tIns="47364" rIns="94746" bIns="47364" anchor="b" anchorCtr="0" compatLnSpc="1"/>
          <a:lstStyle>
            <a:lvl1pPr marL="0" marR="0" lvl="0" indent="0" algn="r" defTabSz="97703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0B6F05E-A1E1-4B4C-B2C3-A32DB9305C9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31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6125"/>
            <a:ext cx="2573338" cy="3721100"/>
          </a:xfrm>
        </p:spPr>
      </p:sp>
      <p:sp>
        <p:nvSpPr>
          <p:cNvPr id="3" name="Platshållare för anteckninga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 txBox="1"/>
          <p:nvPr/>
        </p:nvSpPr>
        <p:spPr>
          <a:xfrm>
            <a:off x="3774004" y="9428581"/>
            <a:ext cx="2887181" cy="496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4746" tIns="47364" rIns="94746" bIns="47364" anchor="b" anchorCtr="0" compatLnSpc="1"/>
          <a:lstStyle/>
          <a:p>
            <a:pPr algn="r" defTabSz="97703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43BC02-1C07-45E3-B23C-033C0DA495E0}" type="slidenum">
              <a:pPr algn="r" defTabSz="97703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sv-SE" sz="1100" ker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23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6125"/>
            <a:ext cx="2573338" cy="3721100"/>
          </a:xfrm>
        </p:spPr>
      </p:sp>
      <p:sp>
        <p:nvSpPr>
          <p:cNvPr id="3" name="Platshållare för anteckninga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 txBox="1"/>
          <p:nvPr/>
        </p:nvSpPr>
        <p:spPr>
          <a:xfrm>
            <a:off x="3774004" y="9428581"/>
            <a:ext cx="2887181" cy="496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4746" tIns="47364" rIns="94746" bIns="47364" anchor="b" anchorCtr="0" compatLnSpc="1"/>
          <a:lstStyle/>
          <a:p>
            <a:pPr algn="r" defTabSz="97703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43BC02-1C07-45E3-B23C-033C0DA495E0}" type="slidenum">
              <a:pPr algn="r" defTabSz="97703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sv-SE" sz="1100" ker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95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6125"/>
            <a:ext cx="2573338" cy="3721100"/>
          </a:xfrm>
        </p:spPr>
      </p:sp>
      <p:sp>
        <p:nvSpPr>
          <p:cNvPr id="3" name="Platshållare för anteckninga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 txBox="1"/>
          <p:nvPr/>
        </p:nvSpPr>
        <p:spPr>
          <a:xfrm>
            <a:off x="3774004" y="9428581"/>
            <a:ext cx="2887181" cy="496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4746" tIns="47364" rIns="94746" bIns="47364" anchor="b" anchorCtr="0" compatLnSpc="1"/>
          <a:lstStyle/>
          <a:p>
            <a:pPr algn="r" defTabSz="97703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43BC02-1C07-45E3-B23C-033C0DA495E0}" type="slidenum">
              <a:pPr algn="r" defTabSz="97703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sv-SE" sz="1100" ker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2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44700" y="746125"/>
            <a:ext cx="2573338" cy="3721100"/>
          </a:xfrm>
        </p:spPr>
      </p:sp>
      <p:sp>
        <p:nvSpPr>
          <p:cNvPr id="3" name="Platshållare för anteckninga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 txBox="1"/>
          <p:nvPr/>
        </p:nvSpPr>
        <p:spPr>
          <a:xfrm>
            <a:off x="3774004" y="9428581"/>
            <a:ext cx="2887181" cy="496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4746" tIns="47364" rIns="94746" bIns="47364" anchor="b" anchorCtr="0" compatLnSpc="1"/>
          <a:lstStyle/>
          <a:p>
            <a:pPr algn="r" defTabSz="97703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43BC02-1C07-45E3-B23C-033C0DA495E0}" type="slidenum">
              <a:pPr algn="r" defTabSz="97703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sv-SE" sz="1100" ker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78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ctrTitle"/>
          </p:nvPr>
        </p:nvSpPr>
        <p:spPr>
          <a:xfrm>
            <a:off x="514350" y="3077285"/>
            <a:ext cx="5829300" cy="21233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 txBox="1"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4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101696-8DAE-4FBA-A475-11C24A76FEDC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5" name="Platshållare för sidfo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9D9E-74A8-44FE-B984-C009804A820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4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48C7B5-4156-4332-BE8C-4368C8BC0708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5" name="Platshållare för sidfo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3FBB61-07BD-4EDD-8A2C-BE8E95B645B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3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 txBox="1">
            <a:spLocks noGrp="1"/>
          </p:cNvSpPr>
          <p:nvPr>
            <p:ph type="title" orient="vert"/>
          </p:nvPr>
        </p:nvSpPr>
        <p:spPr>
          <a:xfrm>
            <a:off x="3729032" y="529693"/>
            <a:ext cx="1157292" cy="1126807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 txBox="1">
            <a:spLocks noGrp="1"/>
          </p:cNvSpPr>
          <p:nvPr>
            <p:ph type="body" orient="vert" idx="1"/>
          </p:nvPr>
        </p:nvSpPr>
        <p:spPr>
          <a:xfrm>
            <a:off x="257175" y="529693"/>
            <a:ext cx="3357567" cy="1126807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004633-DEF5-45DE-BB96-D4155BF9D7BD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5" name="Platshållare för sidfo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16ED28-5473-48FC-AAC8-1753643FDD2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9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A22D1A-C1EF-4B30-B8C4-76145810BD9C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5" name="Platshållare för sidfo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F89AD0-5A7C-4B58-945F-6E7C33FDEFD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7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541736" y="6365522"/>
            <a:ext cx="5829300" cy="196744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 txBox="1">
            <a:spLocks noGrp="1"/>
          </p:cNvSpPr>
          <p:nvPr>
            <p:ph type="body" idx="1"/>
          </p:nvPr>
        </p:nvSpPr>
        <p:spPr>
          <a:xfrm>
            <a:off x="541736" y="4198586"/>
            <a:ext cx="5829300" cy="2166935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BA441E-1B8E-4DF8-996E-7AB86F5D15A3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5" name="Platshållare för sidfo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D067-A6F7-4076-8397-B3240F2E7D0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7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257175" y="3081866"/>
            <a:ext cx="2257425" cy="8715905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 txBox="1">
            <a:spLocks noGrp="1"/>
          </p:cNvSpPr>
          <p:nvPr>
            <p:ph idx="2"/>
          </p:nvPr>
        </p:nvSpPr>
        <p:spPr>
          <a:xfrm>
            <a:off x="2628899" y="3081866"/>
            <a:ext cx="2257425" cy="8715905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514D3D-D23C-4A86-8F1E-F9EC80275582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6" name="Platshållare för sidfo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A96109-C5EB-442D-B7B3-FC69022616E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6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 txBox="1">
            <a:spLocks noGrp="1"/>
          </p:cNvSpPr>
          <p:nvPr>
            <p:ph type="body" idx="1"/>
          </p:nvPr>
        </p:nvSpPr>
        <p:spPr>
          <a:xfrm>
            <a:off x="342900" y="2217383"/>
            <a:ext cx="3030138" cy="924101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 txBox="1">
            <a:spLocks noGrp="1"/>
          </p:cNvSpPr>
          <p:nvPr>
            <p:ph idx="2"/>
          </p:nvPr>
        </p:nvSpPr>
        <p:spPr>
          <a:xfrm>
            <a:off x="342900" y="3141485"/>
            <a:ext cx="3030138" cy="570741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 txBox="1">
            <a:spLocks noGrp="1"/>
          </p:cNvSpPr>
          <p:nvPr>
            <p:ph type="body" idx="3"/>
          </p:nvPr>
        </p:nvSpPr>
        <p:spPr>
          <a:xfrm>
            <a:off x="3483772" y="2217383"/>
            <a:ext cx="3031327" cy="924101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 txBox="1">
            <a:spLocks noGrp="1"/>
          </p:cNvSpPr>
          <p:nvPr>
            <p:ph idx="4"/>
          </p:nvPr>
        </p:nvSpPr>
        <p:spPr>
          <a:xfrm>
            <a:off x="3483772" y="3141485"/>
            <a:ext cx="3031327" cy="570741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575E8-A1C2-4E0B-A7A2-08997C3E1787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8" name="Platshållare för sidfo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Platshållare för bild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619802-A665-4C17-8BC2-301B5F3E79B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2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D2692E-A721-4D87-A55E-64ED7C879FC5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4" name="Platshållare för sidfo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CB3DBC-CCCD-4D11-A62A-544B4300EEC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5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0744B5-877D-49CD-852F-807D05A11EF7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3" name="Platshållare för sidfo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B0EAF5-50E6-46F4-97CF-311606E514C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342900" y="394408"/>
            <a:ext cx="2256236" cy="1678518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2681285" y="394408"/>
            <a:ext cx="3833814" cy="8454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 txBox="1">
            <a:spLocks noGrp="1"/>
          </p:cNvSpPr>
          <p:nvPr>
            <p:ph type="body" idx="2"/>
          </p:nvPr>
        </p:nvSpPr>
        <p:spPr>
          <a:xfrm>
            <a:off x="342900" y="2072926"/>
            <a:ext cx="2256236" cy="677597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178571-F440-4FC0-8789-9AF881C5CEDA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6" name="Platshållare för sidfo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F1CC65-698D-47D8-9181-0968E215608F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4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1344213" y="6934196"/>
            <a:ext cx="4114800" cy="81862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 txBox="1">
            <a:spLocks noGrp="1"/>
          </p:cNvSpPr>
          <p:nvPr>
            <p:ph type="pic" idx="1"/>
          </p:nvPr>
        </p:nvSpPr>
        <p:spPr>
          <a:xfrm>
            <a:off x="1344213" y="885120"/>
            <a:ext cx="4114800" cy="594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text 3"/>
          <p:cNvSpPr txBox="1">
            <a:spLocks noGrp="1"/>
          </p:cNvSpPr>
          <p:nvPr>
            <p:ph type="body" idx="2"/>
          </p:nvPr>
        </p:nvSpPr>
        <p:spPr>
          <a:xfrm>
            <a:off x="1344213" y="7752822"/>
            <a:ext cx="4114800" cy="1162577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7BE7C3-E858-4295-BDE4-340206DFFE91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6" name="Platshållare för sidfo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11936C-F8EC-4AC9-B3B0-44F23E1B28D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2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 txBox="1">
            <a:spLocks noGrp="1"/>
          </p:cNvSpPr>
          <p:nvPr>
            <p:ph type="title"/>
          </p:nvPr>
        </p:nvSpPr>
        <p:spPr>
          <a:xfrm>
            <a:off x="342900" y="396703"/>
            <a:ext cx="6172200" cy="16510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 txBox="1"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 txBox="1"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958D87A-87E7-4A5D-BFF8-A3F0C8DA89AB}" type="datetime1">
              <a:rPr lang="sv-SE"/>
              <a:pPr lvl="0"/>
              <a:t>2015-01-24</a:t>
            </a:fld>
            <a:endParaRPr lang="sv-SE"/>
          </a:p>
        </p:txBody>
      </p:sp>
      <p:sp>
        <p:nvSpPr>
          <p:cNvPr id="5" name="Platshållare för sidfot 4"/>
          <p:cNvSpPr txBox="1">
            <a:spLocks noGrp="1"/>
          </p:cNvSpPr>
          <p:nvPr>
            <p:ph type="ftr" sz="quarter" idx="3"/>
          </p:nvPr>
        </p:nvSpPr>
        <p:spPr>
          <a:xfrm>
            <a:off x="2343150" y="9181398"/>
            <a:ext cx="2171699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/>
          <p:cNvSpPr txBox="1"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26D9691-F1EC-40F6-8F95-33B1D4CC43A6}" type="slidenum"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sv-SE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sv-S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83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/>
          <p:cNvSpPr/>
          <p:nvPr/>
        </p:nvSpPr>
        <p:spPr>
          <a:xfrm>
            <a:off x="0" y="62983"/>
            <a:ext cx="184727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0" y="1311551"/>
            <a:ext cx="184727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7" name="Picture 2" descr="UA-Sim-HelBlå-Text-ArialBold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505" y="608272"/>
            <a:ext cx="3464986" cy="16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ruta 15"/>
          <p:cNvSpPr txBox="1"/>
          <p:nvPr/>
        </p:nvSpPr>
        <p:spPr>
          <a:xfrm>
            <a:off x="258127" y="3410445"/>
            <a:ext cx="65527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Aktiva medlemmar:	</a:t>
            </a:r>
            <a:r>
              <a:rPr lang="sv-SE" sz="2000" dirty="0" smtClean="0"/>
              <a:t>1200/år		 </a:t>
            </a:r>
          </a:p>
          <a:p>
            <a:r>
              <a:rPr lang="sv-SE" sz="2000" dirty="0" smtClean="0"/>
              <a:t>	</a:t>
            </a:r>
            <a:endParaRPr lang="sv-SE" sz="2000" b="1" dirty="0"/>
          </a:p>
          <a:p>
            <a:r>
              <a:rPr lang="sv-SE" sz="2000" b="1" dirty="0" smtClean="0"/>
              <a:t>Verksamheter:	</a:t>
            </a:r>
          </a:p>
          <a:p>
            <a:r>
              <a:rPr lang="sv-SE" sz="2000" dirty="0" smtClean="0"/>
              <a:t>- Simskola</a:t>
            </a:r>
            <a:r>
              <a:rPr lang="sv-SE" sz="2000" b="1" dirty="0" smtClean="0"/>
              <a:t> 		</a:t>
            </a:r>
            <a:r>
              <a:rPr lang="sv-SE" sz="2000" dirty="0" smtClean="0"/>
              <a:t>550 barn/termin</a:t>
            </a:r>
          </a:p>
          <a:p>
            <a:r>
              <a:rPr lang="sv-SE" sz="2000" dirty="0" smtClean="0"/>
              <a:t>- Hajen/crawl</a:t>
            </a:r>
            <a:r>
              <a:rPr lang="sv-SE" sz="2000" b="1" dirty="0" smtClean="0"/>
              <a:t>		</a:t>
            </a:r>
            <a:r>
              <a:rPr lang="sv-SE" sz="2000" dirty="0" smtClean="0"/>
              <a:t>200 barn/termin</a:t>
            </a:r>
          </a:p>
          <a:p>
            <a:r>
              <a:rPr lang="sv-SE" sz="2000" dirty="0" smtClean="0"/>
              <a:t>- Särskilda behov</a:t>
            </a:r>
            <a:r>
              <a:rPr lang="sv-SE" sz="2000" b="1" dirty="0" smtClean="0"/>
              <a:t>		</a:t>
            </a:r>
            <a:r>
              <a:rPr lang="sv-SE" sz="2000" dirty="0" smtClean="0"/>
              <a:t>30 barn/termin</a:t>
            </a:r>
          </a:p>
          <a:p>
            <a:r>
              <a:rPr lang="sv-SE" sz="2000" dirty="0" smtClean="0"/>
              <a:t>- Vuxencrawl</a:t>
            </a:r>
            <a:r>
              <a:rPr lang="sv-SE" sz="2000" b="1" dirty="0" smtClean="0"/>
              <a:t>		</a:t>
            </a:r>
            <a:r>
              <a:rPr lang="sv-SE" sz="2000" dirty="0" smtClean="0"/>
              <a:t>30 aktiva/termin</a:t>
            </a:r>
          </a:p>
          <a:p>
            <a:r>
              <a:rPr lang="sv-SE" sz="2000" dirty="0" smtClean="0"/>
              <a:t>- Tävlingssimning</a:t>
            </a:r>
            <a:r>
              <a:rPr lang="sv-SE" sz="2000" b="1" dirty="0" smtClean="0"/>
              <a:t>		</a:t>
            </a:r>
            <a:r>
              <a:rPr lang="sv-SE" sz="2000" dirty="0" smtClean="0"/>
              <a:t>100 aktiva/termin</a:t>
            </a:r>
          </a:p>
          <a:p>
            <a:r>
              <a:rPr lang="sv-SE" sz="2000" dirty="0" smtClean="0"/>
              <a:t>- Sommarverksamhet	60 barn/sommar</a:t>
            </a:r>
          </a:p>
          <a:p>
            <a:endParaRPr lang="sv-SE" sz="2000" dirty="0"/>
          </a:p>
          <a:p>
            <a:r>
              <a:rPr lang="sv-SE" sz="2000" b="1" dirty="0" smtClean="0"/>
              <a:t>Biverksamhet	</a:t>
            </a:r>
            <a:r>
              <a:rPr lang="sv-SE" sz="2000" dirty="0" smtClean="0"/>
              <a:t>	Café i simhallen</a:t>
            </a:r>
          </a:p>
          <a:p>
            <a:endParaRPr lang="sv-SE" sz="2000" dirty="0"/>
          </a:p>
          <a:p>
            <a:r>
              <a:rPr lang="sv-SE" sz="2000" b="1" dirty="0" smtClean="0"/>
              <a:t>Integrerad verksamhet:</a:t>
            </a:r>
            <a:r>
              <a:rPr lang="sv-SE" sz="2000" dirty="0" smtClean="0"/>
              <a:t>	Simgymnasium UEIG</a:t>
            </a:r>
          </a:p>
          <a:p>
            <a:endParaRPr lang="sv-SE" sz="2000" dirty="0"/>
          </a:p>
          <a:p>
            <a:r>
              <a:rPr lang="sv-SE" sz="2000" b="1" dirty="0" smtClean="0"/>
              <a:t>Antal anställda:</a:t>
            </a:r>
            <a:r>
              <a:rPr lang="sv-SE" sz="2000" dirty="0" smtClean="0"/>
              <a:t>		500% (6 tjänster)</a:t>
            </a:r>
          </a:p>
          <a:p>
            <a:endParaRPr lang="sv-SE" sz="2000" dirty="0"/>
          </a:p>
          <a:p>
            <a:r>
              <a:rPr lang="sv-SE" sz="2000" b="1" dirty="0" smtClean="0"/>
              <a:t>Timanställda:</a:t>
            </a:r>
            <a:r>
              <a:rPr lang="sv-SE" sz="2000" dirty="0" smtClean="0"/>
              <a:t>		25 personer</a:t>
            </a:r>
          </a:p>
          <a:p>
            <a:r>
              <a:rPr lang="sv-SE" sz="2000" b="1" dirty="0" smtClean="0"/>
              <a:t>	</a:t>
            </a:r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sp>
        <p:nvSpPr>
          <p:cNvPr id="10" name="textruta 13"/>
          <p:cNvSpPr txBox="1"/>
          <p:nvPr/>
        </p:nvSpPr>
        <p:spPr>
          <a:xfrm>
            <a:off x="0" y="2375645"/>
            <a:ext cx="6810855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v-SE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För framgång i vatten!</a:t>
            </a:r>
            <a:endParaRPr lang="sv-SE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1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374560" y="2375912"/>
            <a:ext cx="613626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Framtid</a:t>
            </a:r>
          </a:p>
          <a:p>
            <a:pPr algn="ctr"/>
            <a:endParaRPr lang="sv-SE" sz="1200" dirty="0" smtClean="0"/>
          </a:p>
          <a:p>
            <a:pPr algn="ctr"/>
            <a:endParaRPr lang="sv-SE" sz="1200" dirty="0"/>
          </a:p>
          <a:p>
            <a:r>
              <a:rPr lang="sv-SE" sz="2000" dirty="0" smtClean="0"/>
              <a:t>Styrkor		Positionering, ekonomi, verksamhet</a:t>
            </a:r>
          </a:p>
          <a:p>
            <a:r>
              <a:rPr lang="sv-SE" sz="2000" dirty="0"/>
              <a:t>	</a:t>
            </a:r>
            <a:r>
              <a:rPr lang="sv-SE" sz="2000" dirty="0" smtClean="0"/>
              <a:t>	kvalité</a:t>
            </a:r>
          </a:p>
          <a:p>
            <a:endParaRPr lang="sv-SE" sz="2000" dirty="0"/>
          </a:p>
          <a:p>
            <a:r>
              <a:rPr lang="sv-SE" sz="2000" dirty="0" smtClean="0"/>
              <a:t>Svaghet		Upptagningsområde, faciliteter</a:t>
            </a:r>
          </a:p>
          <a:p>
            <a:endParaRPr lang="sv-SE" sz="2000" dirty="0"/>
          </a:p>
          <a:p>
            <a:r>
              <a:rPr lang="sv-SE" sz="2000" dirty="0" smtClean="0"/>
              <a:t>Möjligheter	Ny 50 inomhusanläggning</a:t>
            </a:r>
          </a:p>
          <a:p>
            <a:r>
              <a:rPr lang="sv-SE" sz="2000" dirty="0"/>
              <a:t>	</a:t>
            </a:r>
            <a:r>
              <a:rPr lang="sv-SE" sz="2000" dirty="0" smtClean="0"/>
              <a:t>	med </a:t>
            </a:r>
            <a:r>
              <a:rPr lang="sv-SE" sz="2000" dirty="0" err="1" smtClean="0"/>
              <a:t>familjebad</a:t>
            </a:r>
            <a:endParaRPr lang="sv-SE" sz="2000" dirty="0" smtClean="0"/>
          </a:p>
          <a:p>
            <a:endParaRPr lang="sv-SE" sz="2000" dirty="0"/>
          </a:p>
          <a:p>
            <a:r>
              <a:rPr lang="sv-SE" sz="2000" dirty="0" smtClean="0"/>
              <a:t>Hot 1		Att nuvarande simhall inte håller tills en 		ny står klar (ber 2019)</a:t>
            </a:r>
            <a:endParaRPr lang="sv-SE" sz="2000" dirty="0"/>
          </a:p>
          <a:p>
            <a:r>
              <a:rPr lang="sv-SE" sz="2000" dirty="0" smtClean="0"/>
              <a:t>		</a:t>
            </a:r>
            <a:endParaRPr lang="sv-SE" sz="2000" dirty="0"/>
          </a:p>
          <a:p>
            <a:r>
              <a:rPr lang="sv-SE" sz="2000" dirty="0" smtClean="0"/>
              <a:t>Hot 2		Ny 25 m inomhusanläggning med 			äventyrsbad</a:t>
            </a:r>
          </a:p>
          <a:p>
            <a:r>
              <a:rPr lang="sv-SE" sz="2000" dirty="0" smtClean="0"/>
              <a:t>				</a:t>
            </a:r>
          </a:p>
          <a:p>
            <a:endParaRPr lang="sv-SE" b="1" dirty="0"/>
          </a:p>
          <a:p>
            <a:endParaRPr lang="sv-SE" b="1" dirty="0" smtClean="0"/>
          </a:p>
          <a:p>
            <a:endParaRPr lang="sv-SE" b="1" dirty="0"/>
          </a:p>
          <a:p>
            <a:endParaRPr lang="sv-SE" b="1" dirty="0" smtClean="0"/>
          </a:p>
          <a:p>
            <a:pPr algn="ctr"/>
            <a:endParaRPr lang="sv-SE" sz="1200" b="1" dirty="0" smtClean="0"/>
          </a:p>
          <a:p>
            <a:pPr algn="ctr"/>
            <a:endParaRPr lang="sv-SE" sz="1200" b="1" dirty="0"/>
          </a:p>
        </p:txBody>
      </p:sp>
      <p:pic>
        <p:nvPicPr>
          <p:cNvPr id="11" name="Picture 2" descr="UA-Sim-HelBlå-Text-ArialBol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3789" y="524900"/>
            <a:ext cx="3236249" cy="154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9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1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374560" y="2375912"/>
            <a:ext cx="61362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				</a:t>
            </a:r>
          </a:p>
          <a:p>
            <a:endParaRPr lang="sv-SE" b="1" dirty="0"/>
          </a:p>
          <a:p>
            <a:endParaRPr lang="sv-SE" b="1" dirty="0" smtClean="0"/>
          </a:p>
          <a:p>
            <a:endParaRPr lang="sv-SE" b="1" dirty="0"/>
          </a:p>
          <a:p>
            <a:endParaRPr lang="sv-SE" b="1" dirty="0" smtClean="0"/>
          </a:p>
          <a:p>
            <a:pPr algn="ctr"/>
            <a:endParaRPr lang="sv-SE" sz="1200" b="1" dirty="0" smtClean="0"/>
          </a:p>
          <a:p>
            <a:pPr algn="ctr"/>
            <a:endParaRPr lang="sv-SE" sz="1200" b="1" dirty="0"/>
          </a:p>
        </p:txBody>
      </p:sp>
      <p:pic>
        <p:nvPicPr>
          <p:cNvPr id="11" name="Picture 2" descr="UA-Sim-HelBlå-Text-ArialBol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3789" y="524900"/>
            <a:ext cx="3236249" cy="154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8" y="3147716"/>
            <a:ext cx="3342935" cy="250720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00">
            <a:off x="2961353" y="2723969"/>
            <a:ext cx="3312491" cy="248436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174230" y="5666525"/>
            <a:ext cx="3965073" cy="297380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38" y="4593741"/>
            <a:ext cx="3217861" cy="42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1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374560" y="2375912"/>
            <a:ext cx="61362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				</a:t>
            </a:r>
          </a:p>
          <a:p>
            <a:endParaRPr lang="sv-SE" b="1" dirty="0"/>
          </a:p>
          <a:p>
            <a:endParaRPr lang="sv-SE" b="1" dirty="0" smtClean="0"/>
          </a:p>
          <a:p>
            <a:endParaRPr lang="sv-SE" b="1" dirty="0"/>
          </a:p>
          <a:p>
            <a:endParaRPr lang="sv-SE" b="1" dirty="0" smtClean="0"/>
          </a:p>
          <a:p>
            <a:pPr algn="ctr"/>
            <a:endParaRPr lang="sv-SE" sz="1200" b="1" dirty="0" smtClean="0"/>
          </a:p>
          <a:p>
            <a:pPr algn="ctr"/>
            <a:endParaRPr lang="sv-SE" sz="1200" b="1" dirty="0"/>
          </a:p>
        </p:txBody>
      </p:sp>
      <p:pic>
        <p:nvPicPr>
          <p:cNvPr id="11" name="Picture 2" descr="UA-Sim-HelBlå-Text-ArialBol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3789" y="524900"/>
            <a:ext cx="3236249" cy="154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6" y="2375911"/>
            <a:ext cx="2774070" cy="371942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3983468" y="694385"/>
            <a:ext cx="2420888" cy="322785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0">
            <a:off x="-46053" y="6471440"/>
            <a:ext cx="3263805" cy="244785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67" y="3959820"/>
            <a:ext cx="4080356" cy="228841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88" y="6325018"/>
            <a:ext cx="4211701" cy="27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83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/>
          <p:cNvSpPr/>
          <p:nvPr/>
        </p:nvSpPr>
        <p:spPr>
          <a:xfrm>
            <a:off x="0" y="62983"/>
            <a:ext cx="184727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0" y="1311551"/>
            <a:ext cx="184727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7" name="Picture 2" descr="UA-Sim-HelBlå-Text-ArialBold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505" y="608272"/>
            <a:ext cx="3464986" cy="16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ruta 15"/>
          <p:cNvSpPr txBox="1"/>
          <p:nvPr/>
        </p:nvSpPr>
        <p:spPr>
          <a:xfrm>
            <a:off x="258127" y="3410445"/>
            <a:ext cx="65527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Sammanslagning:	</a:t>
            </a:r>
            <a:r>
              <a:rPr lang="sv-SE" sz="2000" dirty="0" smtClean="0"/>
              <a:t>2008</a:t>
            </a:r>
          </a:p>
          <a:p>
            <a:endParaRPr lang="sv-SE" sz="2000" dirty="0"/>
          </a:p>
          <a:p>
            <a:r>
              <a:rPr lang="sv-SE" sz="2000" dirty="0" smtClean="0"/>
              <a:t>Uddevalla </a:t>
            </a:r>
            <a:r>
              <a:rPr lang="sv-SE" sz="2000" dirty="0" err="1" smtClean="0"/>
              <a:t>Simförening</a:t>
            </a:r>
            <a:r>
              <a:rPr lang="sv-SE" sz="2000" dirty="0" smtClean="0"/>
              <a:t> 	300 medlemmar</a:t>
            </a:r>
          </a:p>
          <a:p>
            <a:r>
              <a:rPr lang="sv-SE" sz="2000" dirty="0" smtClean="0"/>
              <a:t>(1927) </a:t>
            </a:r>
          </a:p>
          <a:p>
            <a:endParaRPr lang="sv-SE" sz="2000" dirty="0"/>
          </a:p>
          <a:p>
            <a:r>
              <a:rPr lang="sv-SE" sz="2000" dirty="0" smtClean="0"/>
              <a:t>Skäret Simsällskap 	550 medlemmar</a:t>
            </a:r>
          </a:p>
          <a:p>
            <a:r>
              <a:rPr lang="sv-SE" sz="2000" dirty="0" smtClean="0"/>
              <a:t>(1951). </a:t>
            </a:r>
          </a:p>
          <a:p>
            <a:endParaRPr lang="sv-SE" sz="2000" dirty="0"/>
          </a:p>
          <a:p>
            <a:r>
              <a:rPr lang="sv-SE" sz="2000" dirty="0" smtClean="0"/>
              <a:t>	 </a:t>
            </a:r>
          </a:p>
          <a:p>
            <a:r>
              <a:rPr lang="sv-SE" sz="2000" dirty="0" smtClean="0"/>
              <a:t>	</a:t>
            </a:r>
            <a:endParaRPr lang="sv-SE" sz="20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sp>
        <p:nvSpPr>
          <p:cNvPr id="10" name="textruta 13"/>
          <p:cNvSpPr txBox="1"/>
          <p:nvPr/>
        </p:nvSpPr>
        <p:spPr>
          <a:xfrm>
            <a:off x="0" y="2375645"/>
            <a:ext cx="6810855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v-SE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Historik</a:t>
            </a:r>
            <a:endParaRPr lang="sv-SE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2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83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/>
          <p:cNvSpPr/>
          <p:nvPr/>
        </p:nvSpPr>
        <p:spPr>
          <a:xfrm>
            <a:off x="0" y="62983"/>
            <a:ext cx="184727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0" y="1311551"/>
            <a:ext cx="184727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7" name="Picture 2" descr="UA-Sim-HelBlå-Text-ArialBold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505" y="608272"/>
            <a:ext cx="3464986" cy="16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ruta 15"/>
          <p:cNvSpPr txBox="1"/>
          <p:nvPr/>
        </p:nvSpPr>
        <p:spPr>
          <a:xfrm>
            <a:off x="258127" y="3410445"/>
            <a:ext cx="65527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/>
              <a:t>Uddevalla Sim är med sina drygt </a:t>
            </a:r>
            <a:r>
              <a:rPr lang="sv-SE" sz="2000" i="1" dirty="0" smtClean="0"/>
              <a:t>1200 </a:t>
            </a:r>
            <a:r>
              <a:rPr lang="sv-SE" sz="2000" i="1" dirty="0"/>
              <a:t>medlemmar kommunens största idrottsförening och inrymmer verksamheter som elit simning, ungdoms tävlingssimning, </a:t>
            </a:r>
            <a:r>
              <a:rPr lang="sv-SE" sz="2000" i="1" dirty="0" err="1"/>
              <a:t>handikappverksamhet</a:t>
            </a:r>
            <a:r>
              <a:rPr lang="sv-SE" sz="2000" i="1" dirty="0"/>
              <a:t>, och </a:t>
            </a:r>
            <a:r>
              <a:rPr lang="sv-SE" sz="2000" i="1" dirty="0" err="1"/>
              <a:t>simutbildningsverksamhet</a:t>
            </a:r>
            <a:r>
              <a:rPr lang="sv-SE" sz="2000" i="1" dirty="0"/>
              <a:t>. </a:t>
            </a:r>
            <a:endParaRPr lang="sv-SE" sz="2000" i="1" dirty="0" smtClean="0"/>
          </a:p>
          <a:p>
            <a:endParaRPr lang="sv-SE" sz="2000" i="1" dirty="0"/>
          </a:p>
          <a:p>
            <a:r>
              <a:rPr lang="sv-SE" sz="2000" i="1" dirty="0" smtClean="0"/>
              <a:t>Uddevalla </a:t>
            </a:r>
            <a:r>
              <a:rPr lang="sv-SE" sz="2000" i="1" dirty="0"/>
              <a:t>Sim tillhör idag den absoluta eliten av svenska simklubbar och erbjuder en satsning och en elitverksamhet som ligger i utvecklingens framkant. </a:t>
            </a:r>
            <a:endParaRPr lang="sv-SE" sz="2000" i="1" dirty="0" smtClean="0"/>
          </a:p>
          <a:p>
            <a:endParaRPr lang="sv-SE" sz="2000" i="1" dirty="0"/>
          </a:p>
          <a:p>
            <a:r>
              <a:rPr lang="sv-SE" sz="2000" i="1" dirty="0" smtClean="0"/>
              <a:t>Målsättningen </a:t>
            </a:r>
            <a:r>
              <a:rPr lang="sv-SE" sz="2000" i="1" dirty="0"/>
              <a:t>är ge barn och ungdomar </a:t>
            </a:r>
            <a:r>
              <a:rPr lang="sv-SE" sz="2000" i="1" dirty="0" smtClean="0"/>
              <a:t>en möjlighet till en karriär inom simidrotten samt att </a:t>
            </a:r>
            <a:r>
              <a:rPr lang="sv-SE" sz="2000" i="1" dirty="0"/>
              <a:t>kontinuerligt bidra med simmare från Uddevalla som representerar i Svenska Simlandslaget med OS som slutmål. </a:t>
            </a:r>
            <a:endParaRPr lang="sv-SE" sz="2000" i="1" dirty="0" smtClean="0"/>
          </a:p>
          <a:p>
            <a:endParaRPr lang="sv-SE" sz="2000" i="1" dirty="0"/>
          </a:p>
          <a:p>
            <a:r>
              <a:rPr lang="sv-SE" sz="2000" i="1" dirty="0" smtClean="0"/>
              <a:t>Vår </a:t>
            </a:r>
            <a:r>
              <a:rPr lang="sv-SE" sz="2000" i="1" dirty="0"/>
              <a:t>vision är att utveckla simkunnigheten lokalt och bidra till att Uddevalla som första kommun i Sverige kan uppvisa 100 % simkunnighet bland ungdomar!</a:t>
            </a:r>
            <a:endParaRPr lang="sv-SE" sz="2000" dirty="0"/>
          </a:p>
          <a:p>
            <a:r>
              <a:rPr lang="sv-SE" sz="2000" i="1" dirty="0"/>
              <a:t> </a:t>
            </a:r>
            <a:endParaRPr lang="sv-SE" sz="2000" dirty="0"/>
          </a:p>
        </p:txBody>
      </p:sp>
      <p:sp>
        <p:nvSpPr>
          <p:cNvPr id="10" name="textruta 13"/>
          <p:cNvSpPr txBox="1"/>
          <p:nvPr/>
        </p:nvSpPr>
        <p:spPr>
          <a:xfrm>
            <a:off x="0" y="2375645"/>
            <a:ext cx="6810855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v-SE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Mål &amp; Visioner</a:t>
            </a:r>
            <a:endParaRPr lang="sv-SE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6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83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/>
          <p:cNvSpPr/>
          <p:nvPr/>
        </p:nvSpPr>
        <p:spPr>
          <a:xfrm>
            <a:off x="0" y="62983"/>
            <a:ext cx="184727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0" y="1311551"/>
            <a:ext cx="184727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7" name="Picture 2" descr="UA-Sim-HelBlå-Text-ArialBold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505" y="608272"/>
            <a:ext cx="3464986" cy="16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ruta 15"/>
          <p:cNvSpPr txBox="1"/>
          <p:nvPr/>
        </p:nvSpPr>
        <p:spPr>
          <a:xfrm>
            <a:off x="258127" y="3410445"/>
            <a:ext cx="65527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Slimmad men stark organisation</a:t>
            </a:r>
          </a:p>
          <a:p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Styrelse med strategiskt ansvar</a:t>
            </a:r>
          </a:p>
          <a:p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Drift av operativ personal</a:t>
            </a:r>
          </a:p>
          <a:p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Tydlig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Resursoptimering</a:t>
            </a:r>
          </a:p>
          <a:p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Satsa på medlemmarna, återbäring av resurser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i="1" dirty="0" smtClean="0"/>
          </a:p>
          <a:p>
            <a:endParaRPr lang="sv-SE" sz="2000" i="1" dirty="0"/>
          </a:p>
          <a:p>
            <a:endParaRPr lang="sv-SE" sz="2000" i="1" dirty="0" smtClean="0"/>
          </a:p>
          <a:p>
            <a:endParaRPr lang="sv-SE" sz="2000" i="1" dirty="0"/>
          </a:p>
          <a:p>
            <a:endParaRPr lang="sv-SE" sz="2000" i="1" dirty="0" smtClean="0"/>
          </a:p>
          <a:p>
            <a:endParaRPr lang="sv-SE" sz="2000" i="1" dirty="0"/>
          </a:p>
          <a:p>
            <a:endParaRPr lang="sv-SE" sz="2000" i="1" dirty="0" smtClean="0"/>
          </a:p>
          <a:p>
            <a:endParaRPr lang="sv-SE" sz="2000" i="1" dirty="0"/>
          </a:p>
          <a:p>
            <a:endParaRPr lang="sv-SE" sz="2000" i="1" dirty="0" smtClean="0"/>
          </a:p>
          <a:p>
            <a:endParaRPr lang="sv-SE" sz="2000" i="1" dirty="0"/>
          </a:p>
          <a:p>
            <a:r>
              <a:rPr lang="sv-SE" sz="2000" i="1" dirty="0"/>
              <a:t> </a:t>
            </a:r>
            <a:endParaRPr lang="sv-SE" sz="2000" dirty="0"/>
          </a:p>
        </p:txBody>
      </p:sp>
      <p:sp>
        <p:nvSpPr>
          <p:cNvPr id="10" name="textruta 13"/>
          <p:cNvSpPr txBox="1"/>
          <p:nvPr/>
        </p:nvSpPr>
        <p:spPr>
          <a:xfrm>
            <a:off x="0" y="2375645"/>
            <a:ext cx="6810855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v-SE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Grundidé</a:t>
            </a:r>
            <a:endParaRPr lang="sv-SE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9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1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332656" y="2375912"/>
            <a:ext cx="613626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Profil anställda</a:t>
            </a:r>
          </a:p>
          <a:p>
            <a:r>
              <a:rPr lang="sv-SE" sz="2000" dirty="0" smtClean="0"/>
              <a:t>- Klubbchef</a:t>
            </a:r>
            <a:r>
              <a:rPr lang="sv-SE" sz="1200" dirty="0"/>
              <a:t>	</a:t>
            </a:r>
            <a:r>
              <a:rPr lang="sv-SE" sz="2000" dirty="0" smtClean="0"/>
              <a:t>50% träning/tävling</a:t>
            </a:r>
          </a:p>
          <a:p>
            <a:r>
              <a:rPr lang="sv-SE" sz="2000" dirty="0" smtClean="0"/>
              <a:t>		50% ekonomi, löner, sponsring, media, 		kommunala kontakter, projekt</a:t>
            </a:r>
          </a:p>
          <a:p>
            <a:r>
              <a:rPr lang="sv-SE" sz="2000" dirty="0"/>
              <a:t>	</a:t>
            </a:r>
            <a:r>
              <a:rPr lang="sv-SE" sz="2000" dirty="0" smtClean="0"/>
              <a:t>	drift totalansvar</a:t>
            </a:r>
          </a:p>
          <a:p>
            <a:endParaRPr lang="sv-SE" sz="2000" dirty="0"/>
          </a:p>
          <a:p>
            <a:r>
              <a:rPr lang="sv-SE" sz="2000" dirty="0" smtClean="0"/>
              <a:t>- Tränare 1	75 % träning/tävling (25 h/v)</a:t>
            </a:r>
          </a:p>
          <a:p>
            <a:pPr lvl="4"/>
            <a:r>
              <a:rPr lang="sv-SE" sz="2000" dirty="0" smtClean="0"/>
              <a:t>25 % </a:t>
            </a:r>
            <a:r>
              <a:rPr lang="sv-SE" sz="2000" dirty="0" err="1" smtClean="0"/>
              <a:t>admin</a:t>
            </a:r>
            <a:r>
              <a:rPr lang="sv-SE" sz="2000" dirty="0" smtClean="0"/>
              <a:t> (5 h/v)</a:t>
            </a:r>
          </a:p>
          <a:p>
            <a:pPr lvl="4"/>
            <a:r>
              <a:rPr lang="sv-SE" sz="2000" dirty="0" smtClean="0"/>
              <a:t>Ansvarig för interna tävlingar.</a:t>
            </a:r>
          </a:p>
          <a:p>
            <a:pPr lvl="4"/>
            <a:r>
              <a:rPr lang="sv-SE" sz="2000" dirty="0" smtClean="0"/>
              <a:t>	</a:t>
            </a:r>
          </a:p>
          <a:p>
            <a:r>
              <a:rPr lang="sv-SE" sz="2000" dirty="0" smtClean="0"/>
              <a:t>- </a:t>
            </a:r>
            <a:r>
              <a:rPr lang="sv-SE" sz="2000" dirty="0"/>
              <a:t>Tränare 1	</a:t>
            </a:r>
            <a:r>
              <a:rPr lang="sv-SE" sz="2000" dirty="0" smtClean="0"/>
              <a:t>70 </a:t>
            </a:r>
            <a:r>
              <a:rPr lang="sv-SE" sz="2000" dirty="0"/>
              <a:t>% träning/tävling (</a:t>
            </a:r>
            <a:r>
              <a:rPr lang="sv-SE" sz="2000" dirty="0" smtClean="0"/>
              <a:t>22 </a:t>
            </a:r>
            <a:r>
              <a:rPr lang="sv-SE" sz="2000" dirty="0"/>
              <a:t>h/v)</a:t>
            </a:r>
          </a:p>
          <a:p>
            <a:pPr lvl="4"/>
            <a:r>
              <a:rPr lang="sv-SE" sz="2000" dirty="0" smtClean="0"/>
              <a:t>30 </a:t>
            </a:r>
            <a:r>
              <a:rPr lang="sv-SE" sz="2000" dirty="0"/>
              <a:t>% </a:t>
            </a:r>
            <a:r>
              <a:rPr lang="sv-SE" sz="2000" dirty="0" err="1"/>
              <a:t>admin</a:t>
            </a:r>
            <a:r>
              <a:rPr lang="sv-SE" sz="2000" dirty="0"/>
              <a:t> </a:t>
            </a:r>
            <a:r>
              <a:rPr lang="sv-SE" sz="2000" dirty="0" smtClean="0"/>
              <a:t>(8 </a:t>
            </a:r>
            <a:r>
              <a:rPr lang="sv-SE" sz="2000" dirty="0"/>
              <a:t>h/v</a:t>
            </a:r>
            <a:r>
              <a:rPr lang="sv-SE" sz="2000" dirty="0" smtClean="0"/>
              <a:t>)</a:t>
            </a:r>
          </a:p>
          <a:p>
            <a:pPr lvl="4"/>
            <a:r>
              <a:rPr lang="sv-SE" sz="2000" dirty="0" smtClean="0"/>
              <a:t>Breddansvarig </a:t>
            </a:r>
            <a:r>
              <a:rPr lang="sv-SE" sz="2000" dirty="0" err="1" smtClean="0"/>
              <a:t>admin</a:t>
            </a:r>
            <a:r>
              <a:rPr lang="sv-SE" sz="2000" dirty="0" smtClean="0"/>
              <a:t>/</a:t>
            </a:r>
            <a:r>
              <a:rPr lang="sv-SE" sz="2000" dirty="0" err="1" smtClean="0"/>
              <a:t>org</a:t>
            </a:r>
            <a:endParaRPr lang="sv-SE" sz="1200" dirty="0"/>
          </a:p>
          <a:p>
            <a:endParaRPr lang="sv-SE" sz="1200" b="1" dirty="0" smtClean="0"/>
          </a:p>
          <a:p>
            <a:r>
              <a:rPr lang="sv-SE" sz="2000" dirty="0" smtClean="0"/>
              <a:t>- Inspiratör	50 % träning/tävling (14 h/v)	</a:t>
            </a:r>
          </a:p>
          <a:p>
            <a:r>
              <a:rPr lang="sv-SE" sz="2000" dirty="0" smtClean="0"/>
              <a:t>		Tjejsatsning</a:t>
            </a:r>
            <a:endParaRPr lang="sv-SE" sz="2000" dirty="0"/>
          </a:p>
          <a:p>
            <a:endParaRPr lang="sv-SE" sz="2000" b="1" dirty="0" smtClean="0"/>
          </a:p>
          <a:p>
            <a:r>
              <a:rPr lang="sv-SE" sz="2000" dirty="0" smtClean="0"/>
              <a:t>- Siminstruktör	50 % (20 h/v)</a:t>
            </a:r>
          </a:p>
          <a:p>
            <a:endParaRPr lang="sv-SE" sz="2000" dirty="0" smtClean="0"/>
          </a:p>
          <a:p>
            <a:r>
              <a:rPr lang="sv-SE" sz="2000" dirty="0" smtClean="0"/>
              <a:t>- Café		100 %</a:t>
            </a:r>
          </a:p>
          <a:p>
            <a:endParaRPr lang="sv-SE" b="1" dirty="0"/>
          </a:p>
          <a:p>
            <a:endParaRPr lang="sv-SE" b="1" dirty="0" smtClean="0"/>
          </a:p>
          <a:p>
            <a:pPr algn="ctr"/>
            <a:endParaRPr lang="sv-SE" sz="1200" b="1" dirty="0" smtClean="0"/>
          </a:p>
          <a:p>
            <a:pPr algn="ctr"/>
            <a:endParaRPr lang="sv-SE" sz="1200" b="1" dirty="0"/>
          </a:p>
        </p:txBody>
      </p:sp>
      <p:pic>
        <p:nvPicPr>
          <p:cNvPr id="11" name="Picture 2" descr="UA-Sim-HelBlå-Text-ArialBol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3789" y="524900"/>
            <a:ext cx="3236249" cy="154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7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1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332656" y="2375912"/>
            <a:ext cx="613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		</a:t>
            </a:r>
            <a:endParaRPr lang="sv-SE" sz="2000" b="1" dirty="0" smtClean="0"/>
          </a:p>
          <a:p>
            <a:pPr algn="ctr"/>
            <a:endParaRPr lang="sv-SE" sz="1200" b="1" dirty="0"/>
          </a:p>
        </p:txBody>
      </p:sp>
      <p:pic>
        <p:nvPicPr>
          <p:cNvPr id="11" name="Picture 2" descr="UA-Sim-HelBlå-Text-ArialBol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3789" y="524900"/>
            <a:ext cx="3236249" cy="154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20000">
            <a:off x="643265" y="2513537"/>
            <a:ext cx="2712686" cy="361691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3636901" y="2307373"/>
            <a:ext cx="2681112" cy="402924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13" y="5721637"/>
            <a:ext cx="3993450" cy="30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1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374560" y="2375912"/>
            <a:ext cx="613626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Ekonomi</a:t>
            </a:r>
          </a:p>
          <a:p>
            <a:pPr algn="ctr"/>
            <a:endParaRPr lang="sv-SE" sz="1200" dirty="0" smtClean="0"/>
          </a:p>
          <a:p>
            <a:pPr algn="ctr"/>
            <a:endParaRPr lang="sv-SE" sz="1200" dirty="0"/>
          </a:p>
          <a:p>
            <a:r>
              <a:rPr lang="sv-SE" sz="2000" dirty="0" smtClean="0"/>
              <a:t>Total omsättning:		5.5 miljoner (4500 kr/medlem)</a:t>
            </a:r>
          </a:p>
          <a:p>
            <a:endParaRPr lang="sv-SE" sz="2000" dirty="0"/>
          </a:p>
          <a:p>
            <a:r>
              <a:rPr lang="sv-SE" sz="2000" b="1" dirty="0" smtClean="0"/>
              <a:t>Intäkter:	</a:t>
            </a:r>
            <a:r>
              <a:rPr lang="sv-SE" sz="2000" dirty="0" smtClean="0"/>
              <a:t>	</a:t>
            </a:r>
          </a:p>
          <a:p>
            <a:r>
              <a:rPr lang="sv-SE" sz="2000" dirty="0" smtClean="0"/>
              <a:t>Intern verksamhet	1650 tkr</a:t>
            </a:r>
          </a:p>
          <a:p>
            <a:r>
              <a:rPr lang="sv-SE" sz="2000" dirty="0" smtClean="0"/>
              <a:t>LOK bidrag		400 tkr</a:t>
            </a:r>
          </a:p>
          <a:p>
            <a:r>
              <a:rPr lang="sv-SE" sz="2000" dirty="0" smtClean="0"/>
              <a:t>Lönebidrag		300 tkr</a:t>
            </a:r>
          </a:p>
          <a:p>
            <a:r>
              <a:rPr lang="sv-SE" sz="2000" dirty="0" smtClean="0"/>
              <a:t>Sponsring		800 tkr</a:t>
            </a:r>
          </a:p>
          <a:p>
            <a:r>
              <a:rPr lang="sv-SE" sz="2000" dirty="0" smtClean="0"/>
              <a:t>Projekt			250 tkr</a:t>
            </a:r>
          </a:p>
          <a:p>
            <a:r>
              <a:rPr lang="sv-SE" sz="2000" dirty="0" smtClean="0"/>
              <a:t>UEIG			200 tkr</a:t>
            </a:r>
          </a:p>
          <a:p>
            <a:r>
              <a:rPr lang="sv-SE" sz="2000" dirty="0" smtClean="0"/>
              <a:t>Café			600 tkr</a:t>
            </a:r>
          </a:p>
          <a:p>
            <a:r>
              <a:rPr lang="sv-SE" sz="2000" dirty="0" smtClean="0"/>
              <a:t>Bingo			150 tkr</a:t>
            </a:r>
          </a:p>
          <a:p>
            <a:r>
              <a:rPr lang="sv-SE" sz="2000" dirty="0" smtClean="0"/>
              <a:t>Egna arrangemang	350 tkr</a:t>
            </a:r>
          </a:p>
          <a:p>
            <a:r>
              <a:rPr lang="sv-SE" sz="2000" dirty="0" err="1" smtClean="0"/>
              <a:t>Simshop</a:t>
            </a:r>
            <a:r>
              <a:rPr lang="sv-SE" sz="2000" dirty="0" smtClean="0"/>
              <a:t>, märken		250 tkr</a:t>
            </a:r>
          </a:p>
          <a:p>
            <a:r>
              <a:rPr lang="sv-SE" sz="2000" dirty="0" err="1" smtClean="0"/>
              <a:t>Övr</a:t>
            </a:r>
            <a:r>
              <a:rPr lang="sv-SE" sz="2000" dirty="0" smtClean="0"/>
              <a:t> externa intäkter	550 tkr</a:t>
            </a:r>
          </a:p>
          <a:p>
            <a:r>
              <a:rPr lang="sv-SE" sz="2000" dirty="0" smtClean="0"/>
              <a:t>				</a:t>
            </a:r>
          </a:p>
          <a:p>
            <a:r>
              <a:rPr lang="sv-SE" b="1" dirty="0" smtClean="0"/>
              <a:t>		</a:t>
            </a:r>
            <a:r>
              <a:rPr lang="sv-SE" sz="2000" dirty="0" smtClean="0"/>
              <a:t>Totalt	5500 tkr</a:t>
            </a:r>
            <a:endParaRPr lang="sv-SE" sz="2000" dirty="0"/>
          </a:p>
          <a:p>
            <a:endParaRPr lang="sv-SE" b="1" dirty="0" smtClean="0"/>
          </a:p>
          <a:p>
            <a:endParaRPr lang="sv-SE" b="1" dirty="0"/>
          </a:p>
          <a:p>
            <a:endParaRPr lang="sv-SE" b="1" dirty="0" smtClean="0"/>
          </a:p>
          <a:p>
            <a:pPr algn="ctr"/>
            <a:endParaRPr lang="sv-SE" sz="1200" b="1" dirty="0" smtClean="0"/>
          </a:p>
          <a:p>
            <a:pPr algn="ctr"/>
            <a:endParaRPr lang="sv-SE" sz="1200" b="1" dirty="0"/>
          </a:p>
        </p:txBody>
      </p:sp>
      <p:pic>
        <p:nvPicPr>
          <p:cNvPr id="11" name="Picture 2" descr="UA-Sim-HelBlå-Text-ArialBol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3789" y="524900"/>
            <a:ext cx="3236249" cy="154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1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374560" y="2375912"/>
            <a:ext cx="6136265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Ekonomi</a:t>
            </a:r>
          </a:p>
          <a:p>
            <a:pPr algn="ctr"/>
            <a:endParaRPr lang="sv-SE" sz="1200" dirty="0" smtClean="0"/>
          </a:p>
          <a:p>
            <a:pPr algn="ctr"/>
            <a:endParaRPr lang="sv-SE" sz="1200" dirty="0"/>
          </a:p>
          <a:p>
            <a:r>
              <a:rPr lang="sv-SE" sz="2000" b="1" dirty="0" smtClean="0"/>
              <a:t>Utgifter:	</a:t>
            </a:r>
            <a:r>
              <a:rPr lang="sv-SE" sz="2000" dirty="0" smtClean="0"/>
              <a:t>	</a:t>
            </a:r>
          </a:p>
          <a:p>
            <a:r>
              <a:rPr lang="sv-SE" sz="2000" dirty="0" smtClean="0"/>
              <a:t>Löner anställda		2000 tkr</a:t>
            </a:r>
          </a:p>
          <a:p>
            <a:r>
              <a:rPr lang="sv-SE" sz="2000" dirty="0" smtClean="0"/>
              <a:t>Arvoden			330 tkr</a:t>
            </a:r>
          </a:p>
          <a:p>
            <a:r>
              <a:rPr lang="sv-SE" sz="2000" dirty="0" smtClean="0"/>
              <a:t>Café			250 tkr</a:t>
            </a:r>
          </a:p>
          <a:p>
            <a:r>
              <a:rPr lang="sv-SE" sz="2000" dirty="0" smtClean="0"/>
              <a:t>Kansli </a:t>
            </a:r>
            <a:r>
              <a:rPr lang="sv-SE" sz="2000" dirty="0" err="1" smtClean="0"/>
              <a:t>inkl</a:t>
            </a:r>
            <a:r>
              <a:rPr lang="sv-SE" sz="2000" dirty="0" smtClean="0"/>
              <a:t> maskin/</a:t>
            </a:r>
            <a:r>
              <a:rPr lang="sv-SE" sz="2000" dirty="0" err="1" smtClean="0"/>
              <a:t>tel</a:t>
            </a:r>
            <a:r>
              <a:rPr lang="sv-SE" sz="2000" dirty="0" smtClean="0"/>
              <a:t>	90 tkr</a:t>
            </a:r>
          </a:p>
          <a:p>
            <a:r>
              <a:rPr lang="sv-SE" sz="2000" dirty="0" smtClean="0"/>
              <a:t>Redovisningstjänster	200 tkr</a:t>
            </a:r>
          </a:p>
          <a:p>
            <a:r>
              <a:rPr lang="sv-SE" sz="2000" dirty="0" smtClean="0"/>
              <a:t>Utbildning/möten	100 tkr</a:t>
            </a:r>
          </a:p>
          <a:p>
            <a:r>
              <a:rPr lang="sv-SE" sz="2000" dirty="0" smtClean="0"/>
              <a:t>Egna arrangemang	300 tkr</a:t>
            </a:r>
          </a:p>
          <a:p>
            <a:r>
              <a:rPr lang="sv-SE" sz="2000" dirty="0" err="1" smtClean="0"/>
              <a:t>Simshop</a:t>
            </a:r>
            <a:r>
              <a:rPr lang="sv-SE" sz="2000" dirty="0" smtClean="0"/>
              <a:t>, märken		250 tkr</a:t>
            </a:r>
          </a:p>
          <a:p>
            <a:r>
              <a:rPr lang="sv-SE" sz="2000" dirty="0" smtClean="0"/>
              <a:t>Breddverksamhet	30 tkr</a:t>
            </a:r>
          </a:p>
          <a:p>
            <a:r>
              <a:rPr lang="sv-SE" sz="2000" dirty="0" smtClean="0"/>
              <a:t>Träningsverksamhet	50 tkr</a:t>
            </a:r>
          </a:p>
          <a:p>
            <a:r>
              <a:rPr lang="sv-SE" sz="2000" dirty="0" smtClean="0"/>
              <a:t>Sponsring		100 tkr</a:t>
            </a:r>
          </a:p>
          <a:p>
            <a:r>
              <a:rPr lang="sv-SE" sz="2000" dirty="0" smtClean="0"/>
              <a:t>Tävlingar/läger		1000 tkr</a:t>
            </a:r>
          </a:p>
          <a:p>
            <a:r>
              <a:rPr lang="sv-SE" sz="2000" dirty="0" smtClean="0"/>
              <a:t>OS-Pool			400 tkr</a:t>
            </a:r>
          </a:p>
          <a:p>
            <a:r>
              <a:rPr lang="sv-SE" sz="2000" dirty="0" err="1" smtClean="0"/>
              <a:t>Övr</a:t>
            </a:r>
            <a:r>
              <a:rPr lang="sv-SE" sz="2000" dirty="0" smtClean="0"/>
              <a:t> utgifter		200 tkr</a:t>
            </a:r>
          </a:p>
          <a:p>
            <a:endParaRPr lang="sv-SE" sz="2000" dirty="0"/>
          </a:p>
          <a:p>
            <a:r>
              <a:rPr lang="sv-SE" sz="2000" dirty="0" smtClean="0"/>
              <a:t>		Totalt</a:t>
            </a:r>
            <a:r>
              <a:rPr lang="sv-SE" sz="2000" smtClean="0"/>
              <a:t>	5300 </a:t>
            </a:r>
            <a:r>
              <a:rPr lang="sv-SE" sz="2000" dirty="0" smtClean="0"/>
              <a:t>tkr</a:t>
            </a:r>
          </a:p>
          <a:p>
            <a:r>
              <a:rPr lang="sv-SE" sz="2000" dirty="0" smtClean="0"/>
              <a:t>				</a:t>
            </a:r>
          </a:p>
          <a:p>
            <a:endParaRPr lang="sv-SE" b="1" dirty="0"/>
          </a:p>
          <a:p>
            <a:endParaRPr lang="sv-SE" b="1" dirty="0" smtClean="0"/>
          </a:p>
          <a:p>
            <a:endParaRPr lang="sv-SE" b="1" dirty="0"/>
          </a:p>
          <a:p>
            <a:endParaRPr lang="sv-SE" b="1" dirty="0" smtClean="0"/>
          </a:p>
          <a:p>
            <a:pPr algn="ctr"/>
            <a:endParaRPr lang="sv-SE" sz="1200" b="1" dirty="0" smtClean="0"/>
          </a:p>
          <a:p>
            <a:pPr algn="ctr"/>
            <a:endParaRPr lang="sv-SE" sz="1200" b="1" dirty="0"/>
          </a:p>
        </p:txBody>
      </p:sp>
      <p:pic>
        <p:nvPicPr>
          <p:cNvPr id="11" name="Picture 2" descr="UA-Sim-HelBlå-Text-ArialBol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3789" y="524900"/>
            <a:ext cx="3236249" cy="154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3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1"/>
            <a:ext cx="6885386" cy="990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374560" y="2375912"/>
            <a:ext cx="61362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Lite nyckeltal</a:t>
            </a:r>
          </a:p>
          <a:p>
            <a:pPr algn="ctr"/>
            <a:endParaRPr lang="sv-SE" sz="1200" dirty="0" smtClean="0"/>
          </a:p>
          <a:p>
            <a:pPr algn="ctr"/>
            <a:endParaRPr lang="sv-SE" sz="1200" dirty="0"/>
          </a:p>
          <a:p>
            <a:r>
              <a:rPr lang="sv-SE" sz="2000" dirty="0" smtClean="0"/>
              <a:t>Omsättning/medlem</a:t>
            </a:r>
            <a:r>
              <a:rPr lang="sv-SE" sz="2000" b="1" dirty="0" smtClean="0"/>
              <a:t>	4600 kr	</a:t>
            </a:r>
            <a:r>
              <a:rPr lang="sv-SE" sz="2000" dirty="0" smtClean="0"/>
              <a:t>	</a:t>
            </a:r>
          </a:p>
          <a:p>
            <a:endParaRPr lang="sv-SE" sz="2000" dirty="0" smtClean="0"/>
          </a:p>
          <a:p>
            <a:r>
              <a:rPr lang="sv-SE" sz="2000" dirty="0" err="1" smtClean="0"/>
              <a:t>Admincost</a:t>
            </a:r>
            <a:r>
              <a:rPr lang="sv-SE" sz="2000" dirty="0" smtClean="0"/>
              <a:t>/medlem	458 kr		(550 tkr)</a:t>
            </a:r>
          </a:p>
          <a:p>
            <a:endParaRPr lang="sv-SE" sz="2000" dirty="0"/>
          </a:p>
          <a:p>
            <a:r>
              <a:rPr lang="sv-SE" sz="2000" dirty="0" err="1" smtClean="0"/>
              <a:t>Operativcost</a:t>
            </a:r>
            <a:r>
              <a:rPr lang="sv-SE" sz="2000" dirty="0" smtClean="0"/>
              <a:t>/medlem	1700 kr		(2050 tkr)</a:t>
            </a:r>
          </a:p>
          <a:p>
            <a:endParaRPr lang="sv-SE" sz="2000" dirty="0"/>
          </a:p>
          <a:p>
            <a:r>
              <a:rPr lang="sv-SE" sz="2000" dirty="0" smtClean="0"/>
              <a:t>Lönekostnad/omsättning	48 %		(2650 tkr)</a:t>
            </a:r>
          </a:p>
          <a:p>
            <a:endParaRPr lang="sv-SE" sz="2000" dirty="0"/>
          </a:p>
          <a:p>
            <a:r>
              <a:rPr lang="sv-SE" sz="2000" dirty="0" smtClean="0"/>
              <a:t>Tävling/träning		26 %		(1450 tkr)	</a:t>
            </a:r>
          </a:p>
          <a:p>
            <a:endParaRPr lang="sv-SE" sz="2000" dirty="0"/>
          </a:p>
          <a:p>
            <a:r>
              <a:rPr lang="sv-SE" sz="2000" dirty="0" smtClean="0"/>
              <a:t>		</a:t>
            </a:r>
          </a:p>
          <a:p>
            <a:endParaRPr lang="sv-SE" b="1" dirty="0"/>
          </a:p>
          <a:p>
            <a:endParaRPr lang="sv-SE" b="1" dirty="0" smtClean="0"/>
          </a:p>
          <a:p>
            <a:endParaRPr lang="sv-SE" b="1" dirty="0"/>
          </a:p>
          <a:p>
            <a:endParaRPr lang="sv-SE" b="1" dirty="0" smtClean="0"/>
          </a:p>
          <a:p>
            <a:pPr algn="ctr"/>
            <a:endParaRPr lang="sv-SE" sz="1200" b="1" dirty="0" smtClean="0"/>
          </a:p>
          <a:p>
            <a:pPr algn="ctr"/>
            <a:endParaRPr lang="sv-SE" sz="1200" b="1" dirty="0"/>
          </a:p>
        </p:txBody>
      </p:sp>
      <p:pic>
        <p:nvPicPr>
          <p:cNvPr id="11" name="Picture 2" descr="UA-Sim-HelBlå-Text-ArialBol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3789" y="524900"/>
            <a:ext cx="3236249" cy="154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0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162</Words>
  <Application>Microsoft Office PowerPoint</Application>
  <PresentationFormat>A4 Paper (210x297 mm)</PresentationFormat>
  <Paragraphs>186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Datorn</dc:creator>
  <cp:lastModifiedBy>Martina Aronsson</cp:lastModifiedBy>
  <cp:revision>115</cp:revision>
  <cp:lastPrinted>2013-06-19T20:04:35Z</cp:lastPrinted>
  <dcterms:created xsi:type="dcterms:W3CDTF">2011-01-27T19:22:04Z</dcterms:created>
  <dcterms:modified xsi:type="dcterms:W3CDTF">2015-01-24T10:53:11Z</dcterms:modified>
</cp:coreProperties>
</file>